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2" r:id="rId3"/>
    <p:sldId id="273" r:id="rId4"/>
    <p:sldId id="274" r:id="rId5"/>
    <p:sldId id="275" r:id="rId6"/>
    <p:sldId id="266" r:id="rId7"/>
    <p:sldId id="267" r:id="rId8"/>
    <p:sldId id="268" r:id="rId9"/>
    <p:sldId id="257" r:id="rId10"/>
    <p:sldId id="265" r:id="rId11"/>
    <p:sldId id="258" r:id="rId12"/>
    <p:sldId id="259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79684-E398-460A-B4D0-526429CC481E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8E9DC-A425-476A-B1DF-003BE37E9C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445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Я </a:t>
            </a:r>
            <a:r>
              <a:rPr lang="ru-RU" dirty="0" err="1" smtClean="0"/>
              <a:t>заа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8E9DC-A425-476A-B1DF-003BE37E9C2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1802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8E9DC-A425-476A-B1DF-003BE37E9C2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180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Нормативно-правовое обеспечение курса «Основы религиозных культур и светской этики»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810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800"/>
              <a:t>Список модулей:</a:t>
            </a:r>
            <a:br>
              <a:rPr lang="ru-RU" sz="3800"/>
            </a:br>
            <a:endParaRPr lang="ru-RU" sz="38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ru-RU"/>
              <a:t>«Основы православной культуры»</a:t>
            </a:r>
          </a:p>
          <a:p>
            <a:r>
              <a:rPr lang="ru-RU"/>
              <a:t>«Основы исламской культуры»</a:t>
            </a:r>
          </a:p>
          <a:p>
            <a:r>
              <a:rPr lang="ru-RU"/>
              <a:t>«Основы буддийской культуры»</a:t>
            </a:r>
          </a:p>
          <a:p>
            <a:r>
              <a:rPr lang="ru-RU"/>
              <a:t>«Основы иудейской культуры»</a:t>
            </a:r>
          </a:p>
          <a:p>
            <a:r>
              <a:rPr lang="ru-RU"/>
              <a:t>«Основы мировых религиозных культур»</a:t>
            </a:r>
          </a:p>
          <a:p>
            <a:r>
              <a:rPr lang="ru-RU"/>
              <a:t>«Основы светской этики»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9069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организации преподавания ОРКСЭ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ОУ самостоятельно </a:t>
            </a:r>
            <a:r>
              <a:rPr lang="ru-RU" dirty="0"/>
              <a:t>определяет перечень модулей учебного курса ОРКСЭ, предлагаемых для </a:t>
            </a:r>
            <a:r>
              <a:rPr lang="ru-RU" dirty="0" smtClean="0"/>
              <a:t>изучения</a:t>
            </a:r>
          </a:p>
          <a:p>
            <a:r>
              <a:rPr lang="ru-RU" dirty="0"/>
              <a:t>модули согласуются между собой по педагогическим целям, задачам, требованиям к результатам освоения учебного содержания</a:t>
            </a:r>
            <a:endParaRPr lang="ru-RU" dirty="0" smtClean="0"/>
          </a:p>
          <a:p>
            <a:r>
              <a:rPr lang="ru-RU" dirty="0" smtClean="0"/>
              <a:t>один </a:t>
            </a:r>
            <a:r>
              <a:rPr lang="ru-RU" dirty="0"/>
              <a:t>из модулей изучается обучающимся с его согласия и  по выбору его родителей (законных представителей</a:t>
            </a:r>
            <a:r>
              <a:rPr lang="ru-RU" dirty="0" smtClean="0"/>
              <a:t>)</a:t>
            </a:r>
          </a:p>
          <a:p>
            <a:r>
              <a:rPr lang="ru-RU" dirty="0"/>
              <a:t>курс </a:t>
            </a:r>
            <a:r>
              <a:rPr lang="ru-RU" dirty="0" smtClean="0"/>
              <a:t>является </a:t>
            </a:r>
            <a:r>
              <a:rPr lang="ru-RU" dirty="0"/>
              <a:t>культурологическим и направлен на развитие у школьников  10-11 лет представлений о нравственных идеалах и ценностях, составляющих основу религиозных и светских традиций многонациональной культуры </a:t>
            </a:r>
            <a:r>
              <a:rPr lang="ru-RU" dirty="0" smtClean="0"/>
              <a:t>России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2364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Опасения и риски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26968386"/>
              </p:ext>
            </p:extLst>
          </p:nvPr>
        </p:nvGraphicFramePr>
        <p:xfrm>
          <a:off x="251521" y="1124744"/>
          <a:ext cx="8640959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5"/>
                <a:gridCol w="2592289"/>
                <a:gridCol w="5544615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п/пм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Опасения и риски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Комментарии</a:t>
                      </a:r>
                      <a:endParaRPr lang="ru-RU" dirty="0"/>
                    </a:p>
                  </a:txBody>
                  <a:tcPr/>
                </a:tc>
              </a:tr>
              <a:tr h="189391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школу придут священнослужители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Это нарушение статьи 14 К РФ (религиозные  объединения отделены от государства и равны перед законом</a:t>
                      </a:r>
                    </a:p>
                    <a:p>
                      <a:r>
                        <a:rPr lang="ru-RU" dirty="0" smtClean="0"/>
                        <a:t>Д.А. Медведев 21 июля 2009 г.: «Преподавать знания о религии</a:t>
                      </a:r>
                      <a:r>
                        <a:rPr lang="ru-RU" baseline="0" dirty="0" smtClean="0"/>
                        <a:t> будут светские педагоги</a:t>
                      </a:r>
                      <a:r>
                        <a:rPr lang="ru-RU" dirty="0" smtClean="0"/>
                        <a:t>».</a:t>
                      </a:r>
                      <a:endParaRPr lang="ru-RU" dirty="0"/>
                    </a:p>
                  </a:txBody>
                  <a:tcPr/>
                </a:tc>
              </a:tr>
              <a:tr h="237626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Учебный курс будет иметь </a:t>
                      </a:r>
                      <a:r>
                        <a:rPr lang="ru-RU" dirty="0" err="1" smtClean="0"/>
                        <a:t>вероучительный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миссионерский характер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 модули курса будут преподавать</a:t>
                      </a:r>
                      <a:r>
                        <a:rPr lang="ru-RU" baseline="0" dirty="0" smtClean="0"/>
                        <a:t> учителя, хорошо известные родителям. Главная задача педагогов – донести общие знания об исторических и культурных основах определенной религии.</a:t>
                      </a:r>
                    </a:p>
                    <a:p>
                      <a:r>
                        <a:rPr lang="ru-RU" baseline="0" dirty="0" smtClean="0"/>
                        <a:t>Выбор веры – частное дело гражданина, он может происходить только за пределами государственных и муниципальных школ.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50191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Опасения и риски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70667141"/>
              </p:ext>
            </p:extLst>
          </p:nvPr>
        </p:nvGraphicFramePr>
        <p:xfrm>
          <a:off x="457200" y="1600200"/>
          <a:ext cx="82296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2808312"/>
                <a:gridCol w="45468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Опасения и риски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Комментарии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3.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Учеников одного класса поделят на группы, что приведет к конфликтам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– одна (российская)</a:t>
                      </a:r>
                    </a:p>
                    <a:p>
                      <a:r>
                        <a:rPr lang="ru-RU" dirty="0" smtClean="0"/>
                        <a:t>Общая цель – воспитание личности</a:t>
                      </a:r>
                    </a:p>
                    <a:p>
                      <a:r>
                        <a:rPr lang="ru-RU" dirty="0" smtClean="0"/>
                        <a:t>Три базовые национальные ценности (отечество, семья, культурная традиция)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4.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Апробация – очередной эксперимент, закончится так же внезапно,</a:t>
                      </a:r>
                      <a:r>
                        <a:rPr lang="ru-RU" baseline="0" dirty="0" smtClean="0"/>
                        <a:t> как и начался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Это часть пути последовательного осуществления новой государственной политики (Послания Президента ФС РФ 2007, 2008, 2009 гг.)</a:t>
                      </a:r>
                    </a:p>
                    <a:p>
                      <a:r>
                        <a:rPr lang="ru-RU" dirty="0" smtClean="0"/>
                        <a:t>Принят и введен в действие</a:t>
                      </a:r>
                      <a:r>
                        <a:rPr lang="ru-RU" baseline="0" dirty="0" smtClean="0"/>
                        <a:t> ФГОС нового поколения начальной школы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8952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ru-RU" dirty="0" smtClean="0"/>
              <a:t>Конституция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Статья 14</a:t>
            </a:r>
          </a:p>
          <a:p>
            <a:pPr marL="0" indent="0">
              <a:buNone/>
            </a:pPr>
            <a:r>
              <a:rPr lang="ru-RU" sz="1600" dirty="0"/>
              <a:t>1. Российская Федерация - </a:t>
            </a:r>
            <a:r>
              <a:rPr lang="ru-RU" sz="1600" i="1" dirty="0"/>
              <a:t>светское государство</a:t>
            </a:r>
            <a:r>
              <a:rPr lang="ru-RU" sz="1600" dirty="0"/>
              <a:t>. Никакая религия не может устанавливаться в качестве государственной или обязательной.</a:t>
            </a:r>
          </a:p>
          <a:p>
            <a:pPr marL="0" indent="0">
              <a:buNone/>
            </a:pPr>
            <a:r>
              <a:rPr lang="ru-RU" sz="1600" dirty="0"/>
              <a:t>2. Религиозные объединения </a:t>
            </a:r>
            <a:r>
              <a:rPr lang="ru-RU" sz="1600" i="1" dirty="0"/>
              <a:t>отделены </a:t>
            </a:r>
            <a:r>
              <a:rPr lang="ru-RU" sz="1600" dirty="0"/>
              <a:t>от государства и равны перед законом.</a:t>
            </a:r>
          </a:p>
          <a:p>
            <a:pPr marL="0" indent="0">
              <a:buNone/>
            </a:pPr>
            <a:r>
              <a:rPr lang="ru-RU" sz="1600" b="1" dirty="0"/>
              <a:t>Статья 28</a:t>
            </a:r>
          </a:p>
          <a:p>
            <a:pPr marL="0" indent="0">
              <a:buNone/>
            </a:pPr>
            <a:r>
              <a:rPr lang="ru-RU" sz="1600" dirty="0"/>
              <a:t>Каждому гарантируется </a:t>
            </a:r>
            <a:r>
              <a:rPr lang="ru-RU" sz="1600" i="1" dirty="0"/>
              <a:t>свобода совести, свобода вероисповедания</a:t>
            </a:r>
            <a:r>
              <a:rPr lang="ru-RU" sz="1600" dirty="0"/>
              <a:t>, включая право исповедовать индивидуально или совместно с другими любую религию или не исповедовать никакой, с</a:t>
            </a:r>
            <a:r>
              <a:rPr lang="ru-RU" sz="1600" i="1" dirty="0"/>
              <a:t>вободно выбирать, иметь и распространять религиозные и иные убеждения и действовать в соответствии с ними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ru-RU" sz="1600" b="1" dirty="0"/>
              <a:t>Статья 29</a:t>
            </a:r>
          </a:p>
          <a:p>
            <a:pPr marL="0" indent="0">
              <a:buNone/>
            </a:pPr>
            <a:r>
              <a:rPr lang="ru-RU" sz="1600" dirty="0"/>
              <a:t>1. Каждому гарантируется свобода мысли и слова.</a:t>
            </a:r>
          </a:p>
          <a:p>
            <a:pPr marL="0" indent="0">
              <a:buNone/>
            </a:pPr>
            <a:r>
              <a:rPr lang="ru-RU" sz="1600" dirty="0"/>
              <a:t>2. Не допускаются пропаганда или агитация, возбуждающие социальную, расовую, национальную или религиозную ненависть и вражду. Запрещается пропаганда социального, расового, национального, религиозного или языкового превосходства.</a:t>
            </a:r>
          </a:p>
          <a:p>
            <a:pPr marL="0" indent="0">
              <a:buNone/>
            </a:pPr>
            <a:r>
              <a:rPr lang="ru-RU" sz="1600" dirty="0"/>
              <a:t>3. Никто не может быть принужден к выражению своих мнений и убеждений или отказу от них.</a:t>
            </a:r>
          </a:p>
          <a:p>
            <a:pPr marL="0" indent="0">
              <a:buNone/>
            </a:pPr>
            <a:r>
              <a:rPr lang="ru-RU" sz="1600" dirty="0" smtClean="0"/>
              <a:t>…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5. Гарантируется свобода массовой информации. Цензура запрещается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r>
              <a:rPr lang="ru-RU" sz="1600" b="1" dirty="0"/>
              <a:t>Статья </a:t>
            </a:r>
            <a:r>
              <a:rPr lang="ru-RU" sz="1600" b="1" dirty="0" smtClean="0"/>
              <a:t>43</a:t>
            </a:r>
          </a:p>
          <a:p>
            <a:pPr marL="0" indent="0">
              <a:buNone/>
            </a:pPr>
            <a:r>
              <a:rPr lang="ru-RU" sz="1600" dirty="0"/>
              <a:t>5. Российская Федерация устанавливает федеральные государственные образовательные стандарты, поддерживает различные формы образования и самообразования.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4245191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ФЗ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dirty="0" smtClean="0"/>
              <a:t>Об </a:t>
            </a:r>
            <a:r>
              <a:rPr lang="ru-RU" b="1" dirty="0"/>
              <a:t>образовании в </a:t>
            </a:r>
            <a:r>
              <a:rPr lang="ru-RU" b="1" dirty="0" smtClean="0"/>
              <a:t>РФ (проект)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Статья 2.	</a:t>
            </a:r>
            <a:r>
              <a:rPr lang="ru-RU" b="1" dirty="0"/>
              <a:t>Основные понятия, используемые в настоящем Федеральном законе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1) образование - общественно значимое благо, под которым понимается единый целенаправленный процесс воспитания и обучения в интересах человека, семьи, общества и государства, а также совокупность приобретаемых знаний, умений, навыков, ценностных установок, опыта деятельности и компетенций определенного объема и сложности в целях интеллектуального, духовно-нравственного, творческого и физического развития человека, удовлетворения его образовательных потребностей и интересов;</a:t>
            </a:r>
          </a:p>
          <a:p>
            <a:pPr marL="0" indent="0">
              <a:buNone/>
            </a:pPr>
            <a:r>
              <a:rPr lang="ru-RU" dirty="0"/>
              <a:t>2) воспитание - организуемая в системе образования деятельность, направленная на развитие личности, создание условий для самоопределения и социализации обучающегося на основе социокультурных и духовно-нравственных ценностей, принятых в обществе правил и норм поведения в интересах человека, семьи, общества и государства;</a:t>
            </a:r>
          </a:p>
          <a:p>
            <a:pPr marL="0" indent="0">
              <a:buNone/>
            </a:pPr>
            <a:r>
              <a:rPr lang="ru-RU" dirty="0"/>
              <a:t>3) обучение - целенаправленный процесс организации учебной деятельности обучающихся по овладению знаниями, умениями, навыками и компетенциями, приобретению опыта деятельности, развитию способностей, приобретению ими опыта применения научных знаний в повседневной жизни и формированию у обучающихся мотивации к получению образования на протяжении всей </a:t>
            </a:r>
            <a:r>
              <a:rPr lang="ru-RU" dirty="0" smtClean="0"/>
              <a:t>жизни</a:t>
            </a:r>
          </a:p>
        </p:txBody>
      </p:sp>
    </p:spTree>
    <p:extLst>
      <p:ext uri="{BB962C8B-B14F-4D97-AF65-F5344CB8AC3E}">
        <p14:creationId xmlns:p14="http://schemas.microsoft.com/office/powerpoint/2010/main" xmlns="" val="781510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ФЗ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dirty="0" smtClean="0"/>
              <a:t>Об </a:t>
            </a:r>
            <a:r>
              <a:rPr lang="ru-RU" b="1" dirty="0"/>
              <a:t>образовании в </a:t>
            </a:r>
            <a:r>
              <a:rPr lang="ru-RU" b="1" dirty="0" smtClean="0"/>
              <a:t>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Статья 3.</a:t>
            </a:r>
            <a:r>
              <a:rPr lang="ru-RU" b="1" dirty="0"/>
              <a:t>	Основные принципы государственной политики и правового регулирования отношений в сфере образования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6) светский характер образования в государственных и муниципальных образовательных организациях;</a:t>
            </a:r>
          </a:p>
          <a:p>
            <a:pPr marL="0" indent="0">
              <a:buNone/>
            </a:pPr>
            <a:r>
              <a:rPr lang="ru-RU" dirty="0"/>
              <a:t>7) свобода в образовании согласно склонностям и потребностям человека, создание условий для самореализации каждого человека, свободное развитие его способностей, включая право выбора форм получения образования и форм обучения, организации, осуществляющей образовательную деятельность, направленности образования в пределах, предоставляемых системой образования, предоставление педагогическим работникам свободы в выборе форм и методов обучения и воспитания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2298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ФЗ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dirty="0" smtClean="0"/>
              <a:t>Об </a:t>
            </a:r>
            <a:r>
              <a:rPr lang="ru-RU" b="1" dirty="0"/>
              <a:t>образовании в </a:t>
            </a:r>
            <a:r>
              <a:rPr lang="ru-RU" b="1" dirty="0" smtClean="0"/>
              <a:t>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Статья </a:t>
            </a:r>
            <a:r>
              <a:rPr lang="ru-RU" dirty="0" smtClean="0"/>
              <a:t>66.</a:t>
            </a:r>
            <a:r>
              <a:rPr lang="ru-RU" b="1" dirty="0"/>
              <a:t>	Начальное общее, основное общее и среднее общее образование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 Начальное общее образование направлено на формирование личности обучающегося, развитие его индивидуальных способностей, положительной мотивации и умений в учебной деятельности (овладение чтением, письмом, счетом, основными навыками учебной деятельности, элементами теоретического мышления, простейшими навыками самоконтроля, культурой поведения и речи, основами личной гигиены и здорового образа жизни). </a:t>
            </a:r>
          </a:p>
          <a:p>
            <a:pPr marL="0" indent="0">
              <a:buNone/>
            </a:pPr>
            <a:r>
              <a:rPr lang="ru-RU" dirty="0"/>
              <a:t>2. Основное общее образование направлено на становление и формирование личности обучающегося (формирование нравственных убеждений, эстетического вкуса и здорового образа жизни, </a:t>
            </a:r>
            <a:br>
              <a:rPr lang="ru-RU" dirty="0"/>
            </a:br>
            <a:r>
              <a:rPr lang="ru-RU" dirty="0"/>
              <a:t>высокой культуры межличностного и межэтнического общения, овладение основами наук, государственным языком Российской Федерации, навыками умственного и физического труда, развитие склонностей, интересов, а также способности к социальному самоопределению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5087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Нормативно-правовое обеспечение курса ОРКСЭ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ФЗ «Об основных гарантиях прав ребенка в РФ»</a:t>
            </a:r>
          </a:p>
          <a:p>
            <a:r>
              <a:rPr lang="ru-RU" dirty="0" smtClean="0"/>
              <a:t>ФЗ «О свободе совести и религиозных объединениях»</a:t>
            </a:r>
          </a:p>
          <a:p>
            <a:r>
              <a:rPr lang="ru-RU" dirty="0" smtClean="0"/>
              <a:t>ФГОС: </a:t>
            </a:r>
          </a:p>
          <a:p>
            <a:pPr marL="0" indent="0">
              <a:buNone/>
            </a:pPr>
            <a:r>
              <a:rPr lang="ru-RU" b="1" cap="small" dirty="0"/>
              <a:t>II</a:t>
            </a:r>
            <a:r>
              <a:rPr lang="ru-RU" cap="small" dirty="0"/>
              <a:t>. Требования к результатам освоения   </a:t>
            </a:r>
            <a:br>
              <a:rPr lang="ru-RU" cap="small" dirty="0"/>
            </a:br>
            <a:r>
              <a:rPr lang="ru-RU" cap="small" dirty="0"/>
              <a:t>основной образовательной программы основного общего </a:t>
            </a:r>
            <a:r>
              <a:rPr lang="ru-RU" cap="small" dirty="0" smtClean="0"/>
              <a:t>образования</a:t>
            </a:r>
          </a:p>
          <a:p>
            <a:pPr marL="0" indent="0">
              <a:buNone/>
            </a:pPr>
            <a:r>
              <a:rPr lang="ru-RU" u="sng" cap="small" dirty="0" smtClean="0"/>
              <a:t>Личностные</a:t>
            </a:r>
            <a:r>
              <a:rPr lang="ru-RU" cap="small" dirty="0" smtClean="0"/>
              <a:t> результаты должны отражать:</a:t>
            </a:r>
          </a:p>
          <a:p>
            <a:pPr marL="0" indent="0">
              <a:buNone/>
            </a:pPr>
            <a:r>
              <a:rPr lang="ru-RU" cap="small" dirty="0" smtClean="0"/>
              <a:t>…</a:t>
            </a:r>
          </a:p>
          <a:p>
            <a:pPr>
              <a:buFontTx/>
              <a:buChar char="-"/>
            </a:pPr>
            <a:r>
              <a:rPr lang="ru-RU" dirty="0" smtClean="0"/>
              <a:t>формирование </a:t>
            </a:r>
            <a:r>
              <a:rPr lang="ru-RU" dirty="0"/>
              <a:t>осознанного, уважительного и доброжелательного отношения к другому человеку, его мнению, мировоззрению, культуре, языку, вере, гражданской позиции, к истории, культуре, религии, традициям, языкам, ценностям народов России и народов мира; готовности и способности вести диалог с другими людьми и достигать в нём </a:t>
            </a:r>
            <a:r>
              <a:rPr lang="ru-RU" dirty="0" smtClean="0"/>
              <a:t>взаимопонимания…</a:t>
            </a:r>
          </a:p>
          <a:p>
            <a:pPr marL="0" indent="0">
              <a:buNone/>
            </a:pPr>
            <a:r>
              <a:rPr lang="ru-RU" dirty="0" smtClean="0"/>
              <a:t>…</a:t>
            </a:r>
          </a:p>
          <a:p>
            <a:pPr>
              <a:buFontTx/>
              <a:buChar char="-"/>
            </a:pPr>
            <a:r>
              <a:rPr lang="ru-RU" dirty="0" smtClean="0"/>
              <a:t>развитие </a:t>
            </a:r>
            <a:r>
              <a:rPr lang="ru-RU" dirty="0"/>
              <a:t>морального сознания и компетентности в решении моральных проблем на основе личностного выбора, формирование нравственных чувств и нравственного поведения, осознанного и ответственного отношения к собственным </a:t>
            </a:r>
            <a:r>
              <a:rPr lang="ru-RU" dirty="0" smtClean="0"/>
              <a:t>поступкам…</a:t>
            </a:r>
          </a:p>
          <a:p>
            <a:pPr>
              <a:buFontTx/>
              <a:buChar char="-"/>
            </a:pPr>
            <a:r>
              <a:rPr lang="ru-RU" dirty="0" smtClean="0"/>
              <a:t>осознание </a:t>
            </a:r>
            <a:r>
              <a:rPr lang="ru-RU" dirty="0"/>
              <a:t>значения семьи в жизни человека и общества, принятие ценности семейной жизни, уважительное и заботливое отношение к членам своей </a:t>
            </a:r>
            <a:r>
              <a:rPr lang="ru-RU" dirty="0" smtClean="0"/>
              <a:t>семьи;</a:t>
            </a:r>
          </a:p>
          <a:p>
            <a:pPr>
              <a:buFontTx/>
              <a:buChar char="-"/>
            </a:pPr>
            <a:r>
              <a:rPr lang="ru-RU" dirty="0" smtClean="0"/>
              <a:t>развитие </a:t>
            </a:r>
            <a:r>
              <a:rPr lang="ru-RU" dirty="0"/>
              <a:t>эстетического сознания через освоение художественного наследия народов России и мира,  творческой деятельности эстетического характера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4552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Нормативно-правовое обеспечение курса ОРКСЭ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ФГОС: </a:t>
            </a:r>
          </a:p>
          <a:p>
            <a:pPr marL="0" indent="0">
              <a:buNone/>
            </a:pPr>
            <a:r>
              <a:rPr lang="ru-RU" b="1" cap="small" dirty="0"/>
              <a:t>II</a:t>
            </a:r>
            <a:r>
              <a:rPr lang="ru-RU" cap="small" dirty="0"/>
              <a:t>. Требования к результатам освоения   </a:t>
            </a:r>
            <a:br>
              <a:rPr lang="ru-RU" cap="small" dirty="0"/>
            </a:br>
            <a:r>
              <a:rPr lang="ru-RU" cap="small" dirty="0"/>
              <a:t>основной образовательной программы основного общего </a:t>
            </a:r>
            <a:r>
              <a:rPr lang="ru-RU" cap="small" dirty="0" smtClean="0"/>
              <a:t>образования</a:t>
            </a:r>
          </a:p>
          <a:p>
            <a:pPr marL="0" indent="0">
              <a:buNone/>
            </a:pPr>
            <a:r>
              <a:rPr lang="ru-RU" u="sng" cap="small" dirty="0" err="1" smtClean="0"/>
              <a:t>Метапредметные</a:t>
            </a:r>
            <a:r>
              <a:rPr lang="ru-RU" cap="small" dirty="0" smtClean="0"/>
              <a:t> результаты должны отражать:</a:t>
            </a:r>
          </a:p>
          <a:p>
            <a:pPr marL="0" indent="0">
              <a:buNone/>
            </a:pPr>
            <a:r>
              <a:rPr lang="ru-RU" cap="small" dirty="0" smtClean="0"/>
              <a:t>…</a:t>
            </a:r>
          </a:p>
          <a:p>
            <a:pPr marL="0" indent="0">
              <a:buNone/>
            </a:pPr>
            <a:r>
              <a:rPr lang="ru-RU" dirty="0"/>
              <a:t>8) смысловое чтение; </a:t>
            </a:r>
          </a:p>
          <a:p>
            <a:pPr marL="0" indent="0">
              <a:buNone/>
            </a:pPr>
            <a:r>
              <a:rPr lang="ru-RU" dirty="0"/>
              <a:t>9) умение организовывать  учебное сотрудничество и совместную деятельность с учителем и сверстниками;   работать индивидуально и в группе:</a:t>
            </a:r>
            <a:r>
              <a:rPr lang="ru-RU" b="1" dirty="0"/>
              <a:t> </a:t>
            </a:r>
            <a:r>
              <a:rPr lang="ru-RU" dirty="0"/>
              <a:t>находить общее решение и разрешать конфликты на основе согласования позиций и учёта интересов;  формулировать, аргументировать и отстаивать своё мнение; </a:t>
            </a:r>
          </a:p>
          <a:p>
            <a:pPr marL="0" indent="0">
              <a:buNone/>
            </a:pPr>
            <a:r>
              <a:rPr lang="ru-RU" dirty="0"/>
              <a:t>10) умение осознанно использовать речевые средства в соответствии с задачей коммуникации, для выражения своих чувств, мыслей и потребностей; планирования и регуляции своей деятельности;  владение устной и письменной речью; монологической контекстной речью; </a:t>
            </a:r>
          </a:p>
          <a:p>
            <a:pPr marL="0" indent="0">
              <a:buNone/>
            </a:pPr>
            <a:r>
              <a:rPr lang="ru-RU" dirty="0"/>
              <a:t>11) формирование и развитие компетентности в области использования информационно-коммуникационных технологий (далее ИКТ– компетенции</a:t>
            </a:r>
            <a:r>
              <a:rPr lang="ru-RU" dirty="0" smtClean="0"/>
              <a:t>).</a:t>
            </a:r>
            <a:endParaRPr lang="ru-RU" cap="small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76334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29200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ФГОС: </a:t>
            </a:r>
          </a:p>
          <a:p>
            <a:pPr marL="0" indent="0">
              <a:buNone/>
            </a:pPr>
            <a:r>
              <a:rPr lang="ru-RU" b="1" cap="small" dirty="0"/>
              <a:t>II</a:t>
            </a:r>
            <a:r>
              <a:rPr lang="ru-RU" cap="small" dirty="0"/>
              <a:t>. Требования к результатам освоения   </a:t>
            </a:r>
            <a:br>
              <a:rPr lang="ru-RU" cap="small" dirty="0"/>
            </a:br>
            <a:r>
              <a:rPr lang="ru-RU" cap="small" dirty="0"/>
              <a:t>основной образовательной программы основного общего образования</a:t>
            </a:r>
          </a:p>
          <a:p>
            <a:pPr marL="0" indent="0">
              <a:buNone/>
            </a:pPr>
            <a:r>
              <a:rPr lang="ru-RU" u="sng" cap="small" dirty="0" smtClean="0"/>
              <a:t>Предметные</a:t>
            </a:r>
            <a:r>
              <a:rPr lang="ru-RU" cap="small" dirty="0" smtClean="0"/>
              <a:t> результаты:</a:t>
            </a:r>
          </a:p>
          <a:p>
            <a:pPr marL="0" indent="0">
              <a:buNone/>
            </a:pPr>
            <a:r>
              <a:rPr lang="ru-RU" cap="small" dirty="0" smtClean="0"/>
              <a:t>предметной области «</a:t>
            </a:r>
            <a:r>
              <a:rPr lang="ru-RU" b="1" dirty="0" smtClean="0"/>
              <a:t>Основы </a:t>
            </a:r>
            <a:r>
              <a:rPr lang="ru-RU" b="1" dirty="0"/>
              <a:t>духовно-нравственной  культуры народов </a:t>
            </a:r>
            <a:r>
              <a:rPr lang="ru-RU" b="1" dirty="0" smtClean="0"/>
              <a:t>России»</a:t>
            </a:r>
          </a:p>
          <a:p>
            <a:pPr marL="0" indent="0">
              <a:buNone/>
            </a:pPr>
            <a:r>
              <a:rPr lang="ru-RU" cap="small" dirty="0" smtClean="0"/>
              <a:t>должны </a:t>
            </a:r>
            <a:r>
              <a:rPr lang="ru-RU" cap="small" dirty="0"/>
              <a:t>отражать</a:t>
            </a:r>
            <a:r>
              <a:rPr lang="ru-RU" cap="small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воспитание способности к духовному развитию, нравственному самосовершенствованию; воспитание веротерпимости, уважительного отношения к религиозным чувствам и взглядам людей;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знание основных норм морали, нравственных, духовных идеалов, хранимых в культурных традициях России;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формирование представлений об основах светской этики, культуры традиционных религий, их роли в развитии культуры и истории России и человечества, в становлении гражданского общества и российской государственности;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понимание значения нравственности, веры и религии в жизни человека, семьи и общества;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формирование представлений об исторической роли традиционных  религий и гражданского общества в становлении российской государственности. </a:t>
            </a:r>
            <a:endParaRPr lang="ru-RU" dirty="0" smtClean="0"/>
          </a:p>
          <a:p>
            <a:endParaRPr lang="ru-RU" b="1" dirty="0"/>
          </a:p>
          <a:p>
            <a:r>
              <a:rPr lang="ru-RU" b="1" dirty="0" smtClean="0"/>
              <a:t>Базисный учебный план</a:t>
            </a:r>
            <a:endParaRPr lang="ru-RU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Нормативно-правовое обеспечение курса ОРКСЭ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80497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Цель и задачи комплексного учебного курса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формирование у младшего подростка мотиваций к осознанному нравственному поведению, основанному на знании и уважении культурных и религиозных традиций многонационального народа России, а также к диалогу с представителями других культур и мировоззрений. </a:t>
            </a:r>
          </a:p>
          <a:p>
            <a:pPr marL="0" indent="0">
              <a:buNone/>
            </a:pP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Задачи ОРКСЭ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знакомство обучающихся с основами православной, мусульманской, буддийской, иудейской культур, основами мировых религиозных культур и светской этики; </a:t>
            </a:r>
          </a:p>
          <a:p>
            <a:pPr lvl="0"/>
            <a:r>
              <a:rPr lang="ru-RU" dirty="0"/>
              <a:t>развитие представлений младшего подростка о значении нравственных норм и ценностей для достойной жизни личности, семьи, общества;</a:t>
            </a:r>
          </a:p>
          <a:p>
            <a:pPr lvl="0"/>
            <a:r>
              <a:rPr lang="ru-RU" dirty="0"/>
              <a:t>обобщение знаний, понятий и представлений о духовной культуре и морали, полученных обучающимися в начальной школе, и формирование у них ценностно-смысловых мировоззренческих основ, обеспечивающих целостное восприятие отечественной истории и культуры при изучении гуманитарных предметов на ступени основной школы;</a:t>
            </a:r>
          </a:p>
          <a:p>
            <a:pPr lvl="0"/>
            <a:r>
              <a:rPr lang="ru-RU" dirty="0"/>
              <a:t>развитие способностей младших школьников к общению в полиэтнической и многоконфессиональной среде на основе взаимного уважения и диалога во имя общественного мира и согласия.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9559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684</Words>
  <Application>Microsoft Office PowerPoint</Application>
  <PresentationFormat>Экран (4:3)</PresentationFormat>
  <Paragraphs>110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Нормативно-правовое обеспечение курса «Основы религиозных культур и светской этики»</vt:lpstr>
      <vt:lpstr>Конституция РФ</vt:lpstr>
      <vt:lpstr>ФЗ  Об образовании в РФ (проект)</vt:lpstr>
      <vt:lpstr>ФЗ  Об образовании в РФ</vt:lpstr>
      <vt:lpstr>ФЗ  Об образовании в РФ</vt:lpstr>
      <vt:lpstr>Нормативно-правовое обеспечение курса ОРКСЭ</vt:lpstr>
      <vt:lpstr>Нормативно-правовое обеспечение курса ОРКСЭ</vt:lpstr>
      <vt:lpstr>Нормативно-правовое обеспечение курса ОРКСЭ</vt:lpstr>
      <vt:lpstr>Цель и задачи комплексного учебного курса </vt:lpstr>
      <vt:lpstr>Список модулей: </vt:lpstr>
      <vt:lpstr>Принципы организации преподавания ОРКСЭ</vt:lpstr>
      <vt:lpstr>Опасения и риски</vt:lpstr>
      <vt:lpstr>Опасения и риски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курса «Основы религиозных культур и светской этики»</dc:title>
  <dc:creator>шо</dc:creator>
  <cp:lastModifiedBy>Ученик</cp:lastModifiedBy>
  <cp:revision>35</cp:revision>
  <dcterms:created xsi:type="dcterms:W3CDTF">2011-11-14T18:50:00Z</dcterms:created>
  <dcterms:modified xsi:type="dcterms:W3CDTF">2016-03-25T02:12:43Z</dcterms:modified>
</cp:coreProperties>
</file>